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8"/>
  </p:notesMasterIdLst>
  <p:handoutMasterIdLst>
    <p:handoutMasterId r:id="rId39"/>
  </p:handoutMasterIdLst>
  <p:sldIdLst>
    <p:sldId id="256" r:id="rId5"/>
    <p:sldId id="291" r:id="rId6"/>
    <p:sldId id="282" r:id="rId7"/>
    <p:sldId id="288" r:id="rId8"/>
    <p:sldId id="308" r:id="rId9"/>
    <p:sldId id="277" r:id="rId10"/>
    <p:sldId id="278" r:id="rId11"/>
    <p:sldId id="290" r:id="rId12"/>
    <p:sldId id="286" r:id="rId13"/>
    <p:sldId id="284" r:id="rId14"/>
    <p:sldId id="289" r:id="rId15"/>
    <p:sldId id="281" r:id="rId16"/>
    <p:sldId id="280" r:id="rId17"/>
    <p:sldId id="293" r:id="rId18"/>
    <p:sldId id="309" r:id="rId19"/>
    <p:sldId id="295" r:id="rId20"/>
    <p:sldId id="296" r:id="rId21"/>
    <p:sldId id="310" r:id="rId22"/>
    <p:sldId id="311" r:id="rId23"/>
    <p:sldId id="312" r:id="rId24"/>
    <p:sldId id="313" r:id="rId25"/>
    <p:sldId id="314" r:id="rId26"/>
    <p:sldId id="315" r:id="rId27"/>
    <p:sldId id="316" r:id="rId28"/>
    <p:sldId id="326" r:id="rId29"/>
    <p:sldId id="318" r:id="rId30"/>
    <p:sldId id="319" r:id="rId31"/>
    <p:sldId id="320" r:id="rId32"/>
    <p:sldId id="321" r:id="rId33"/>
    <p:sldId id="322" r:id="rId34"/>
    <p:sldId id="323" r:id="rId35"/>
    <p:sldId id="324"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55160" autoAdjust="0"/>
  </p:normalViewPr>
  <p:slideViewPr>
    <p:cSldViewPr snapToGrid="0">
      <p:cViewPr varScale="1">
        <p:scale>
          <a:sx n="63" d="100"/>
          <a:sy n="63" d="100"/>
        </p:scale>
        <p:origin x="1818" y="66"/>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21-Mar-18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21-Mar-18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21551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Radiobiologija</a:t>
            </a:r>
            <a:r>
              <a:rPr lang="sr-Latn-RS" baseline="0" dirty="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a:p>
          <a:p>
            <a:r>
              <a:rPr lang="sr-Latn-RS" baseline="0" dirty="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a:p>
          <a:p>
            <a:r>
              <a:rPr lang="sr-Latn-RS" baseline="0" dirty="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kontrola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dostiže 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17</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18</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Ovde su</a:t>
            </a:r>
            <a:r>
              <a:rPr lang="sr-Latn-RS" baseline="0" dirty="0"/>
              <a:t> poredjeni pacijenti sa metastazama na različitim lokalizacijama. Što se tiče </a:t>
            </a:r>
            <a:r>
              <a:rPr lang="sr-Latn-RS" dirty="0"/>
              <a:t>perioda</a:t>
            </a:r>
            <a:r>
              <a:rPr lang="sr-Latn-RS" baseline="0" dirty="0"/>
              <a:t> do progresije bolesti, postoji statistički značajna razlika između pacijenata sa 1-3 metastaze i onih sa 4-5.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19</a:t>
            </a:fld>
            <a:endParaRPr lang="sr-Latn-RS" dirty="0"/>
          </a:p>
        </p:txBody>
      </p:sp>
    </p:spTree>
    <p:extLst>
      <p:ext uri="{BB962C8B-B14F-4D97-AF65-F5344CB8AC3E}">
        <p14:creationId xmlns:p14="http://schemas.microsoft.com/office/powerpoint/2010/main" val="397852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Još</a:t>
            </a:r>
            <a:r>
              <a:rPr lang="sr-Latn-RS" baseline="0" dirty="0"/>
              <a:t> jedan studija koja je došla do istog zaključka, tiče se pacijenata koji imaju metastaze u kostima od karcinoma prostate. </a:t>
            </a:r>
            <a:r>
              <a:rPr lang="sr-Latn-RS" dirty="0"/>
              <a:t>U ovoj studiji je pokazano da pacijenti s 1 metastazom</a:t>
            </a:r>
            <a:r>
              <a:rPr lang="sr-Latn-RS" baseline="0" dirty="0"/>
              <a:t> u kostima od karcinoma prostate imaju značajno manji mortalitet od onih sa više od 3 metastaze u kostima.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20</a:t>
            </a:fld>
            <a:endParaRPr lang="sr-Latn-RS" dirty="0"/>
          </a:p>
        </p:txBody>
      </p:sp>
    </p:spTree>
    <p:extLst>
      <p:ext uri="{BB962C8B-B14F-4D97-AF65-F5344CB8AC3E}">
        <p14:creationId xmlns:p14="http://schemas.microsoft.com/office/powerpoint/2010/main" val="1592848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 nisu</a:t>
            </a:r>
            <a:r>
              <a:rPr lang="sr-Latn-RS" baseline="0" dirty="0"/>
              <a:t> podaci iz radioterapijske studije ali se takođe tiču opterećenosti bolešću u smislu broja metastatski zahvaćenih organa, pa bi se mogli iskoristiti u selekciji pacijenata. Ovo su podaci FLEX trajala, kod pacijenata sa </a:t>
            </a:r>
            <a:r>
              <a:rPr lang="sr-Latn-RS" dirty="0"/>
              <a:t>uznapredovalim</a:t>
            </a:r>
            <a:r>
              <a:rPr lang="sr-Latn-RS" baseline="0" dirty="0"/>
              <a:t> </a:t>
            </a:r>
            <a:r>
              <a:rPr lang="sr-Latn-RS" dirty="0"/>
              <a:t>nesitnoćelijskim karcinomom</a:t>
            </a:r>
            <a:r>
              <a:rPr lang="sr-Latn-RS" baseline="0" dirty="0"/>
              <a:t> pluća koji su primali</a:t>
            </a:r>
            <a:r>
              <a:rPr lang="en-US" baseline="0" dirty="0"/>
              <a:t> palijativnu </a:t>
            </a:r>
            <a:r>
              <a:rPr lang="sr-Latn-RS" baseline="0" dirty="0"/>
              <a:t>HT sa ili bez Cetuximaba. Pacijenti koji su imali zahvaćen samo jedan organ su imali bolje preživaljavanje.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21</a:t>
            </a:fld>
            <a:endParaRPr lang="sr-Latn-RS" dirty="0"/>
          </a:p>
        </p:txBody>
      </p:sp>
    </p:spTree>
    <p:extLst>
      <p:ext uri="{BB962C8B-B14F-4D97-AF65-F5344CB8AC3E}">
        <p14:creationId xmlns:p14="http://schemas.microsoft.com/office/powerpoint/2010/main" val="2358323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Pominjali</a:t>
            </a:r>
            <a:r>
              <a:rPr lang="sr-Latn-RS" baseline="0" dirty="0"/>
              <a:t> smo sličnost prognostikih faktora kod pacijenata koji se leče hirurški ili zračnom terapijom. Ovde je pokazano da je period do pojave metastaza značajan faktor preživaljavanja, što se poklapa sa pomenutim radom o resekciji metastaza u plućima.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22</a:t>
            </a:fld>
            <a:endParaRPr lang="sr-Latn-RS" dirty="0"/>
          </a:p>
        </p:txBody>
      </p:sp>
    </p:spTree>
    <p:extLst>
      <p:ext uri="{BB962C8B-B14F-4D97-AF65-F5344CB8AC3E}">
        <p14:creationId xmlns:p14="http://schemas.microsoft.com/office/powerpoint/2010/main" val="140477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Ovi autori su izanalizirali preko 300 pacijenata kako bi</a:t>
            </a:r>
            <a:r>
              <a:rPr lang="sr-Latn-RS" baseline="0" dirty="0"/>
              <a:t> identifikovali faktore prognoze i napravili prognostički model. Identifikovali su 5 faktora: performans status, broj, veličina i vreme pojave metastaza metasta i korišćenje HT pre SBRT.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23</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ako pacijent ima sve dobre</a:t>
            </a:r>
            <a:r>
              <a:rPr lang="sr-Latn-RS" baseline="0" dirty="0"/>
              <a:t> karakteristike (znači, dobar performans status, 1 metahronu metastazu male veličine, i koji je primao HT prethodno) medijana preživljavanja je oko 7 godina. Ako pak ima sve loše prognostičke faktore, medijana je ispod jedne godine.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24</a:t>
            </a:fld>
            <a:endParaRPr lang="sr-Latn-RS" dirty="0"/>
          </a:p>
        </p:txBody>
      </p:sp>
    </p:spTree>
    <p:extLst>
      <p:ext uri="{BB962C8B-B14F-4D97-AF65-F5344CB8AC3E}">
        <p14:creationId xmlns:p14="http://schemas.microsoft.com/office/powerpoint/2010/main" val="4124074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Ovo</a:t>
            </a:r>
            <a:r>
              <a:rPr lang="sr-Latn-RS" baseline="0" dirty="0"/>
              <a:t> bi mogao biti neki zaključak o selekciji pacijenata za SBRT. U ovom radu su analizirali prognostičke faktore iz dosta studija i podelili ih u 4 kategorije: godine pacijenta (mlađi pacijenti imaju bolji ishod), opšte stanje pacijenta (pacijenti boljeg performans statusa imaju bolji ishod), tempo napredovanja tumora (što obuhvata metahronu bolest nasuprot sinhronoj, i duži nasuprot kraćem periodu do pojave metastaza), kao i opterećenost bolešću (manji broj metastaza, manji broj zahvaćenih organa i odstusvo ekstrakranijalne bolesti)</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25</a:t>
            </a:fld>
            <a:endParaRPr lang="sr-Latn-RS" dirty="0"/>
          </a:p>
        </p:txBody>
      </p:sp>
    </p:spTree>
    <p:extLst>
      <p:ext uri="{BB962C8B-B14F-4D97-AF65-F5344CB8AC3E}">
        <p14:creationId xmlns:p14="http://schemas.microsoft.com/office/powerpoint/2010/main" val="389931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Proces SBRT teče kroz nekoliko koraka: </a:t>
            </a:r>
          </a:p>
          <a:p>
            <a:pPr marL="228600" indent="-228600">
              <a:buAutoNum type="arabicPeriod"/>
            </a:pPr>
            <a:r>
              <a:rPr lang="sr-Latn-RS" dirty="0"/>
              <a:t>Pozicioniranje i imobilizacija</a:t>
            </a:r>
          </a:p>
          <a:p>
            <a:pPr marL="228600" indent="-228600">
              <a:buAutoNum type="arabicPeriod"/>
            </a:pPr>
            <a:r>
              <a:rPr lang="sr-Latn-RS" dirty="0"/>
              <a:t>Simulacija</a:t>
            </a:r>
            <a:r>
              <a:rPr lang="sr-Latn-RS" baseline="0" dirty="0"/>
              <a:t> odn. slikanje pacijenta </a:t>
            </a:r>
          </a:p>
          <a:p>
            <a:pPr marL="228600" indent="-228600">
              <a:buAutoNum type="arabicPeriod"/>
            </a:pPr>
            <a:r>
              <a:rPr lang="sr-Latn-RS" dirty="0"/>
              <a:t>Planiranje, kada definišemo volumene</a:t>
            </a:r>
            <a:r>
              <a:rPr lang="sr-Latn-RS" baseline="0" dirty="0"/>
              <a:t> a fizičari prave</a:t>
            </a:r>
            <a:r>
              <a:rPr lang="sr-Latn-RS" dirty="0"/>
              <a:t> aranžman polja, </a:t>
            </a:r>
          </a:p>
          <a:p>
            <a:pPr marL="228600" indent="-228600">
              <a:buAutoNum type="arabicPeriod"/>
            </a:pPr>
            <a:r>
              <a:rPr lang="sr-Latn-RS" dirty="0"/>
              <a:t>Pozicioniranje</a:t>
            </a:r>
            <a:r>
              <a:rPr lang="sr-Latn-RS" baseline="0" dirty="0"/>
              <a:t> na aparatu</a:t>
            </a:r>
          </a:p>
          <a:p>
            <a:pPr marL="228600" indent="-228600">
              <a:buAutoNum type="arabicPeriod"/>
            </a:pPr>
            <a:r>
              <a:rPr lang="sr-Latn-RS" dirty="0"/>
              <a:t>Zračenje</a:t>
            </a:r>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Prilikom pozicioniranja se mora omogućiti sigurna pozicija koja se može </a:t>
            </a:r>
            <a:r>
              <a:rPr lang="sr-Latn-RS" dirty="0"/>
              <a:t>reprodukovati tokom svake seanse, uz adekvatan komfor pacijenta. Pacijent se</a:t>
            </a:r>
            <a:r>
              <a:rPr lang="sr-Latn-RS" baseline="0" dirty="0"/>
              <a:t> stavlja u specijalno napravljne imobilizacioni sistem, odn. ram, i precizno pozicionira u stereotaksični koordinatni sistem. Ovde se vidi i kompresija stomaka koja služi za ogranicavanje respiratornih pokreta.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27</a:t>
            </a:fld>
            <a:endParaRPr lang="sr-Latn-RS" dirty="0"/>
          </a:p>
        </p:txBody>
      </p:sp>
    </p:spTree>
    <p:extLst>
      <p:ext uri="{BB962C8B-B14F-4D97-AF65-F5344CB8AC3E}">
        <p14:creationId xmlns:p14="http://schemas.microsoft.com/office/powerpoint/2010/main" val="1960329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Simulacijom dobijamo slike na osnovu kojih ćemo planirati zračenje, a tom prilikom pratimo i merimo pomeranje tumora, bilo zbog respiratornih pokreta, bilo zbog</a:t>
            </a:r>
            <a:r>
              <a:rPr lang="sr-Latn-RS" dirty="0"/>
              <a:t> kretanja samog tumora odn. mete unutar tela.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dirty="0"/>
              <a:t>Ovde</a:t>
            </a:r>
            <a:r>
              <a:rPr lang="sr-Latn-RS" baseline="0" dirty="0"/>
              <a:t> odlučujemo na koji način ćemo rešiti problem pomeranja tumora i imamo na raspolaganju različite metode: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Gating: pacijent slobodno diše, prati se respiratorni ciklus i pacijent zrači samo u određenoj fazi ciklusa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Tracking: označava pomeranje samog izvora zračenja tokom seanse, koji tako prati pomeranje tumora. U tumor se obično prethodno stavljaju markeri odn. koje sistem može da prepozna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a:t>Dampening: obuhvata dva načina-zadržavanje daha i kompresiju stomaka.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a:t>U svakom slučaju, i simulacija i samo zračenje moraju koristiti isti metod praćenja pomeranja mete.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28</a:t>
            </a:fld>
            <a:endParaRPr lang="sr-Latn-RS" dirty="0"/>
          </a:p>
        </p:txBody>
      </p:sp>
    </p:spTree>
    <p:extLst>
      <p:ext uri="{BB962C8B-B14F-4D97-AF65-F5344CB8AC3E}">
        <p14:creationId xmlns:p14="http://schemas.microsoft.com/office/powerpoint/2010/main" val="1013637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Delineacija se vrši prema ICRU 50 i 62</a:t>
            </a:r>
            <a:r>
              <a:rPr lang="sr-Latn-RS" baseline="0" dirty="0"/>
              <a:t> a p</a:t>
            </a:r>
            <a:r>
              <a:rPr lang="sr-Latn-RS" dirty="0"/>
              <a:t>rilikom delineacije i planiranja se vodi računa da se u zračni volumen obuhvati samo</a:t>
            </a:r>
            <a:r>
              <a:rPr lang="sr-Latn-RS" baseline="0" dirty="0"/>
              <a:t> tumor uz minimalno uključuvanje okolnog zdravog tkiva. CTV i GTV su u ovom slučaju često identični ili postoji minimalna margina. Varijacija u položaju tumora zbog respiracija, punoće organa ili pomeranja samog tumora se obuhvataju ITV konturom, dok je u PTV obuhvaćeno sve to uz marginu zbog set-up greške.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29</a:t>
            </a:fld>
            <a:endParaRPr lang="sr-Latn-RS" dirty="0"/>
          </a:p>
        </p:txBody>
      </p:sp>
    </p:spTree>
    <p:extLst>
      <p:ext uri="{BB962C8B-B14F-4D97-AF65-F5344CB8AC3E}">
        <p14:creationId xmlns:p14="http://schemas.microsoft.com/office/powerpoint/2010/main" val="315335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Ovde vidimo aranžman</a:t>
            </a:r>
            <a:r>
              <a:rPr lang="sr-Latn-RS" baseline="0" dirty="0"/>
              <a:t> polja i doznu distribuciju. Polja su nekoplanarna i ima ih puno kako bi se dobila ovakva dozna disribucija, sa velikom dozom na tumor i brzim padom doze u okolnom tkivu.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30</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Sam</a:t>
            </a:r>
            <a:r>
              <a:rPr lang="sr-Latn-RS" baseline="0" dirty="0"/>
              <a:t> tretman se izvodi u prisustvu lekara koji prethodno mora proveriti da li je pacijent adekvatno pozicioniran, odnosno uraditi verifikaciju pozicije. To se radi pomoću radiografija, megavoltažnog ili kilovoltažnog imidžinga, ili pomoću markera postavljenih u sam tumor. Ovde imamo primer adekvatne pozicije, gde se markeri nalaze unutar ovih ljubičastih polja, a na drugoj strani su van tih polja, što zahteva korekciju.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31</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U zaključku</a:t>
            </a:r>
            <a:r>
              <a:rPr lang="sr-Latn-RS" baseline="0" dirty="0"/>
              <a:t>, oligometastaze su karakterisika mnogih tumora i predstavljaju stanje sa ograničenim metastatskim kapacitetom kod koga postoji benefit od lokalne terapije a u procesu lečenja najbitnija je adekvatna selekcija pacijenata. </a:t>
            </a:r>
          </a:p>
          <a:p>
            <a:endParaRPr lang="sr-Latn-RS" baseline="0" dirty="0"/>
          </a:p>
          <a:p>
            <a:r>
              <a:rPr lang="sr-Latn-RS" baseline="0" dirty="0"/>
              <a:t>SBRT predstavlja dobru opciju u lečenju ovih pacijenata, sa dobrom lokalnom kontrolom i malim nivoom komplikacija. </a:t>
            </a:r>
          </a:p>
          <a:p>
            <a:endParaRPr lang="sr-Latn-RS" baseline="0" dirty="0"/>
          </a:p>
          <a:p>
            <a:r>
              <a:rPr lang="sr-Latn-RS" baseline="0" dirty="0"/>
              <a:t>Dalja istraživanja su neophodna u cilju bolje selekcije pacijenata odn. individualizacije terapije, kao i u clji evaluacije kombinacije SBRT sa drugim terapijskim modalitetima kao što su hemoterapija ili imunoterapija.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32</a:t>
            </a:fld>
            <a:endParaRPr lang="sr-Latn-RS" dirty="0"/>
          </a:p>
        </p:txBody>
      </p:sp>
    </p:spTree>
    <p:extLst>
      <p:ext uri="{BB962C8B-B14F-4D97-AF65-F5344CB8AC3E}">
        <p14:creationId xmlns:p14="http://schemas.microsoft.com/office/powerpoint/2010/main" val="78703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noProof="1"/>
              <a:t>Ono što je bitno shvatiti je da se oligometastatska bolest nalazi negde između lokoregionalno ograničene i široko metastatske bolesti. Znači, bolest jeste metastatska, ali ne i sistemska. Kao što smo rekli, osnova se nalazi u biologiji kancera a priča ide otprilike ovako: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noProof="1"/>
          </a:p>
          <a:p>
            <a:r>
              <a:rPr lang="sr-Latn-RS" noProof="1"/>
              <a:t>Postojale</a:t>
            </a:r>
            <a:r>
              <a:rPr lang="sr-Latn-RS" baseline="0" noProof="1"/>
              <a:t> su dve hipoteze o biologiji kancera: </a:t>
            </a:r>
          </a:p>
          <a:p>
            <a:endParaRPr lang="sr-Latn-RS" baseline="0" noProof="1"/>
          </a:p>
          <a:p>
            <a:r>
              <a:rPr lang="sr-Latn-RS" baseline="0" noProof="1"/>
              <a:t>kontinualna-koja kaže da se kancer širi određenim „redosledom“, sa jednog mesta na susedno mesto, što će reći od primarnog tumora kroz limfatike do limfnih čvorova a potom na udaljena mesta; i</a:t>
            </a:r>
          </a:p>
          <a:p>
            <a:endParaRPr lang="sr-Latn-RS" baseline="0" noProof="1"/>
          </a:p>
          <a:p>
            <a:r>
              <a:rPr lang="sr-Latn-RS" baseline="0" noProof="1"/>
              <a:t>sistemska-koja kaže da je kancer sistemska bolest i da je klinički vidljiv tumor samo manifestacija sistemske bolesti. </a:t>
            </a:r>
          </a:p>
          <a:p>
            <a:endParaRPr lang="sr-Latn-RS" baseline="0" noProof="1"/>
          </a:p>
          <a:p>
            <a:r>
              <a:rPr lang="sr-Latn-RS" noProof="1"/>
              <a:t>Semjuel Helman je predložio treću teoriju-teoriju</a:t>
            </a:r>
            <a:r>
              <a:rPr lang="sr-Latn-RS" baseline="0" noProof="1"/>
              <a:t> spektra, koja kaže da kancer predstavlja biološki spektar, od bolesti koja ostaje lokalizovana celim svojim tokom do one koja je sistemska od početka, ali sa mnogo stanja koja se nalaze negde između. </a:t>
            </a:r>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noProof="1"/>
              <a:t>Istraživanja</a:t>
            </a:r>
            <a:r>
              <a:rPr lang="sr-Latn-RS" baseline="0" noProof="1"/>
              <a:t> biologije tumora su pokazala </a:t>
            </a:r>
            <a:r>
              <a:rPr lang="sr-Latn-RS" noProof="1"/>
              <a:t>da je razvoj tumora i samo metastaziranje višestepeni proces. </a:t>
            </a:r>
            <a:r>
              <a:rPr lang="sr-Latn-RS" dirty="0"/>
              <a:t>Da bi metastazirale, tumorske ćelije moraju steći sposobnost da probiju bazalnu membranu, udju u krvotok, prežive u krvotoku, zastanu u krvotoku ciljnog organa i tu izadju iz krvotoka, onda naprave sebi odgovarajuce okruženje i tek onda proliferišu. </a:t>
            </a:r>
            <a:r>
              <a:rPr lang="sr-Latn-RS" noProof="1"/>
              <a:t>Dakle, postoje određene faze u</a:t>
            </a:r>
            <a:r>
              <a:rPr lang="sr-Latn-RS" baseline="0" noProof="1"/>
              <a:t> kojima tumor mora imati određeni KAPACITET da bi prešao na sledeću fazu i </a:t>
            </a:r>
            <a:r>
              <a:rPr lang="sr-Latn-RS" noProof="1"/>
              <a:t>tumor mora „ovladati“ čitavom paletom specifičnih karakteristika tokom svoje</a:t>
            </a:r>
            <a:r>
              <a:rPr lang="sr-Latn-RS" baseline="0" noProof="1"/>
              <a:t> evolucije </a:t>
            </a:r>
            <a:r>
              <a:rPr lang="sr-Latn-RS" noProof="1"/>
              <a:t>da bi uopšte imao mogućnost da metastazira. </a:t>
            </a:r>
          </a:p>
          <a:p>
            <a:endParaRPr lang="sr-Latn-RS" baseline="0" noProof="1"/>
          </a:p>
          <a:p>
            <a:r>
              <a:rPr lang="sr-Latn-RS" dirty="0"/>
              <a:t>Definitivne biološke karakteristike oligometastaza nisu do kraja razjašnjene. Potencijalno objašnjenje bi</a:t>
            </a:r>
            <a:r>
              <a:rPr lang="sr-Latn-RS" baseline="0" dirty="0"/>
              <a:t> bilo</a:t>
            </a:r>
            <a:r>
              <a:rPr lang="sr-Latn-RS" dirty="0"/>
              <a:t> da su oligometastaze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24754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Sumirano,</a:t>
            </a:r>
            <a:r>
              <a:rPr lang="sr-Latn-RS" baseline="0" dirty="0"/>
              <a:t> 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6313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21-Mar-18</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21-Mar-18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21-Mar-18</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21-Mar-18</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21-Mar-18</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21-Mar-18</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21-Mar-18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21-Mar-18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21-Mar-18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10</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11</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13</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a:t>LQ</a:t>
            </a:r>
          </a:p>
          <a:p>
            <a:endParaRPr lang="sr-Latn-RS" dirty="0"/>
          </a:p>
          <a:p>
            <a:r>
              <a:rPr lang="sr-Latn-RS" dirty="0"/>
              <a:t>DNK</a:t>
            </a:r>
          </a:p>
          <a:p>
            <a:r>
              <a:rPr lang="sr-Latn-RS" dirty="0"/>
              <a:t>mikrovaskulatura</a:t>
            </a:r>
          </a:p>
          <a:p>
            <a:r>
              <a:rPr lang="sr-Latn-RS" dirty="0"/>
              <a:t>imunologija</a:t>
            </a:r>
          </a:p>
          <a:p>
            <a:endParaRPr lang="sr-Latn-RS" dirty="0"/>
          </a:p>
          <a:p>
            <a:r>
              <a:rPr lang="sr-Latn-RS" dirty="0"/>
              <a:t>generalized LQ</a:t>
            </a:r>
          </a:p>
          <a:p>
            <a:r>
              <a:rPr lang="sr-Latn-RS" dirty="0"/>
              <a:t>universal survival curve—USC</a:t>
            </a:r>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15</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
        <p:nvSpPr>
          <p:cNvPr id="11" name="TextBox 10">
            <a:extLst>
              <a:ext uri="{FF2B5EF4-FFF2-40B4-BE49-F238E27FC236}">
                <a16:creationId xmlns:a16="http://schemas.microsoft.com/office/drawing/2014/main"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lIns="0" rtlCol="0">
            <a:noAutofit/>
          </a:bodyPr>
          <a:lstStyle/>
          <a:p>
            <a:r>
              <a:rPr lang="en-US" sz="1000" b="1" dirty="0">
                <a:solidFill>
                  <a:schemeClr val="bg2"/>
                </a:solidFill>
              </a:rPr>
              <a:t> </a:t>
            </a:r>
            <a:r>
              <a:rPr lang="sr-Latn-RS" sz="3200" b="1" dirty="0">
                <a:solidFill>
                  <a:schemeClr val="bg2"/>
                </a:solidFill>
              </a:rPr>
              <a:t>✓</a:t>
            </a:r>
          </a:p>
        </p:txBody>
      </p:sp>
    </p:spTree>
    <p:extLst>
      <p:ext uri="{BB962C8B-B14F-4D97-AF65-F5344CB8AC3E}">
        <p14:creationId xmlns:p14="http://schemas.microsoft.com/office/powerpoint/2010/main" val="284464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17</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18</a:t>
            </a:fld>
            <a:endParaRPr lang="sr-Latn-RS" dirty="0"/>
          </a:p>
        </p:txBody>
      </p:sp>
    </p:spTree>
    <p:extLst>
      <p:ext uri="{BB962C8B-B14F-4D97-AF65-F5344CB8AC3E}">
        <p14:creationId xmlns:p14="http://schemas.microsoft.com/office/powerpoint/2010/main" val="411496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19</a:t>
            </a:fld>
            <a:endParaRPr lang="sr-Latn-R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97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00444" y="2234366"/>
            <a:ext cx="4772712" cy="3668793"/>
          </a:xfrm>
        </p:spPr>
      </p:pic>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20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4001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21</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196473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174148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3" name="Group 2"/>
          <p:cNvGrpSpPr/>
          <p:nvPr/>
        </p:nvGrpSpPr>
        <p:grpSpPr>
          <a:xfrm>
            <a:off x="342897" y="1695450"/>
            <a:ext cx="2400303" cy="3752850"/>
            <a:chOff x="342897" y="1695450"/>
            <a:chExt cx="2400303" cy="3752850"/>
          </a:xfrm>
        </p:grpSpPr>
        <p:sp>
          <p:nvSpPr>
            <p:cNvPr id="9" name="Rounded Rectangle 8"/>
            <p:cNvSpPr/>
            <p:nvPr/>
          </p:nvSpPr>
          <p:spPr>
            <a:xfrm>
              <a:off x="342900" y="1695450"/>
              <a:ext cx="1895475"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0" name="Rounded Rectangle 9"/>
            <p:cNvSpPr/>
            <p:nvPr/>
          </p:nvSpPr>
          <p:spPr>
            <a:xfrm>
              <a:off x="342899" y="2562225"/>
              <a:ext cx="2124076"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ounded Rectangle 10"/>
            <p:cNvSpPr/>
            <p:nvPr/>
          </p:nvSpPr>
          <p:spPr>
            <a:xfrm>
              <a:off x="342898" y="3438525"/>
              <a:ext cx="2400302"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2" name="Rounded Rectangle 11"/>
            <p:cNvSpPr/>
            <p:nvPr/>
          </p:nvSpPr>
          <p:spPr>
            <a:xfrm>
              <a:off x="342897" y="4305300"/>
              <a:ext cx="2028828"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3" name="Rounded Rectangle 12"/>
            <p:cNvSpPr/>
            <p:nvPr/>
          </p:nvSpPr>
          <p:spPr>
            <a:xfrm>
              <a:off x="342900" y="5172075"/>
              <a:ext cx="2324100"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spTree>
    <p:extLst>
      <p:ext uri="{BB962C8B-B14F-4D97-AF65-F5344CB8AC3E}">
        <p14:creationId xmlns:p14="http://schemas.microsoft.com/office/powerpoint/2010/main" val="253555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28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790" y="5339367"/>
            <a:ext cx="6217920" cy="1185030"/>
          </a:xfrm>
          <a:prstGeom prst="rect">
            <a:avLst/>
          </a:prstGeom>
        </p:spPr>
      </p:pic>
      <p:sp>
        <p:nvSpPr>
          <p:cNvPr id="8" name="Rounded Rectangle 7"/>
          <p:cNvSpPr/>
          <p:nvPr/>
        </p:nvSpPr>
        <p:spPr>
          <a:xfrm>
            <a:off x="165920" y="2491863"/>
            <a:ext cx="2282312" cy="2021143"/>
          </a:xfrm>
          <a:prstGeom prst="roundRect">
            <a:avLst>
              <a:gd name="adj" fmla="val 518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Tree>
    <p:extLst>
      <p:ext uri="{BB962C8B-B14F-4D97-AF65-F5344CB8AC3E}">
        <p14:creationId xmlns:p14="http://schemas.microsoft.com/office/powerpoint/2010/main" val="260032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29C5-E040-4C3D-8E56-194BE3A29CA3}"/>
              </a:ext>
            </a:extLst>
          </p:cNvPr>
          <p:cNvSpPr>
            <a:spLocks noGrp="1"/>
          </p:cNvSpPr>
          <p:nvPr>
            <p:ph type="title"/>
          </p:nvPr>
        </p:nvSpPr>
        <p:spPr/>
        <p:txBody>
          <a:bodyPr/>
          <a:lstStyle/>
          <a:p>
            <a:r>
              <a:rPr lang="sr-Latn-RS" dirty="0"/>
              <a:t>SBRT</a:t>
            </a:r>
          </a:p>
        </p:txBody>
      </p:sp>
      <p:pic>
        <p:nvPicPr>
          <p:cNvPr id="8" name="Picture Placeholder 7">
            <a:extLst>
              <a:ext uri="{FF2B5EF4-FFF2-40B4-BE49-F238E27FC236}">
                <a16:creationId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a16="http://schemas.microsoft.com/office/drawing/2014/main" id="{9AE355DC-B174-4A94-8E48-504EBBD0A0DF}"/>
              </a:ext>
            </a:extLst>
          </p:cNvPr>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a:extLst>
              <a:ext uri="{FF2B5EF4-FFF2-40B4-BE49-F238E27FC236}">
                <a16:creationId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26</a:t>
            </a:fld>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871" y="4921762"/>
            <a:ext cx="4937760" cy="1620579"/>
          </a:xfrm>
          <a:prstGeom prst="rect">
            <a:avLst/>
          </a:prstGeom>
        </p:spPr>
      </p:pic>
    </p:spTree>
    <p:extLst>
      <p:ext uri="{BB962C8B-B14F-4D97-AF65-F5344CB8AC3E}">
        <p14:creationId xmlns:p14="http://schemas.microsoft.com/office/powerpoint/2010/main" val="389652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SBRT—pozicioniranje</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15994" y="274320"/>
            <a:ext cx="4340411" cy="6126480"/>
          </a:xfrm>
        </p:spPr>
      </p:pic>
      <p:sp>
        <p:nvSpPr>
          <p:cNvPr id="4" name="Text Placeholder 3"/>
          <p:cNvSpPr>
            <a:spLocks noGrp="1"/>
          </p:cNvSpPr>
          <p:nvPr>
            <p:ph type="body" sz="half" idx="2"/>
          </p:nvPr>
        </p:nvSpPr>
        <p:spPr/>
        <p:txBody>
          <a:bodyPr/>
          <a:lstStyle/>
          <a:p>
            <a:r>
              <a:rPr lang="sr-Latn-RS" dirty="0"/>
              <a:t>stereotaksični ram</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27</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814" y="4973976"/>
            <a:ext cx="5836871" cy="1463040"/>
          </a:xfrm>
          <a:prstGeom prst="rect">
            <a:avLst/>
          </a:prstGeom>
        </p:spPr>
      </p:pic>
    </p:spTree>
    <p:extLst>
      <p:ext uri="{BB962C8B-B14F-4D97-AF65-F5344CB8AC3E}">
        <p14:creationId xmlns:p14="http://schemas.microsoft.com/office/powerpoint/2010/main" val="2928649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SBRT—imidžing</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18350"/>
            <a:ext cx="7406640" cy="3838419"/>
          </a:xfrm>
        </p:spPr>
      </p:pic>
      <p:sp>
        <p:nvSpPr>
          <p:cNvPr id="4" name="Text Placeholder 3"/>
          <p:cNvSpPr>
            <a:spLocks noGrp="1"/>
          </p:cNvSpPr>
          <p:nvPr>
            <p:ph type="body" sz="half" idx="2"/>
          </p:nvPr>
        </p:nvSpPr>
        <p:spPr/>
        <p:txBody>
          <a:bodyPr/>
          <a:lstStyle/>
          <a:p>
            <a:r>
              <a:rPr lang="sr-Latn-RS" dirty="0"/>
              <a:t>Problem pomeranja tumora</a:t>
            </a:r>
          </a:p>
          <a:p>
            <a:pPr marL="342900" indent="-342900">
              <a:buFont typeface="Arial" pitchFamily="34" charset="0"/>
              <a:buChar char="•"/>
            </a:pPr>
            <a:r>
              <a:rPr lang="sr-Latn-RS" dirty="0"/>
              <a:t>gating</a:t>
            </a:r>
          </a:p>
          <a:p>
            <a:pPr marL="342900" indent="-342900">
              <a:buFont typeface="Arial" pitchFamily="34" charset="0"/>
              <a:buChar char="•"/>
            </a:pPr>
            <a:r>
              <a:rPr lang="sr-Latn-RS" dirty="0"/>
              <a:t>tracking</a:t>
            </a:r>
          </a:p>
          <a:p>
            <a:pPr marL="342900" indent="-342900">
              <a:buFont typeface="Arial" pitchFamily="34" charset="0"/>
              <a:buChar char="•"/>
            </a:pPr>
            <a:r>
              <a:rPr lang="sr-Latn-RS" dirty="0"/>
              <a:t>dampening</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28</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
        <p:nvSpPr>
          <p:cNvPr id="9" name="Rounded Rectangle 8"/>
          <p:cNvSpPr/>
          <p:nvPr/>
        </p:nvSpPr>
        <p:spPr>
          <a:xfrm>
            <a:off x="4948519" y="1385048"/>
            <a:ext cx="2585756" cy="18280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0" name="Rounded Rectangle 9"/>
          <p:cNvSpPr/>
          <p:nvPr/>
        </p:nvSpPr>
        <p:spPr>
          <a:xfrm>
            <a:off x="1062319" y="3367042"/>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ounded Rectangle 10"/>
          <p:cNvSpPr/>
          <p:nvPr/>
        </p:nvSpPr>
        <p:spPr>
          <a:xfrm>
            <a:off x="4948519" y="3367043"/>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Tree>
    <p:extLst>
      <p:ext uri="{BB962C8B-B14F-4D97-AF65-F5344CB8AC3E}">
        <p14:creationId xmlns:p14="http://schemas.microsoft.com/office/powerpoint/2010/main" val="221748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SBRT—delineacija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923213"/>
            <a:ext cx="7406640" cy="4828693"/>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ICRU 50 </a:t>
            </a:r>
            <a:r>
              <a:rPr lang="en-US" dirty="0"/>
              <a:t>i</a:t>
            </a:r>
            <a:r>
              <a:rPr lang="sr-Latn-RS" dirty="0"/>
              <a:t> 62</a:t>
            </a:r>
          </a:p>
          <a:p>
            <a:pPr marL="342900" indent="-342900">
              <a:buFont typeface="Arial" pitchFamily="34" charset="0"/>
              <a:buChar char="•"/>
            </a:pPr>
            <a:r>
              <a:rPr lang="sr-Latn-RS" dirty="0"/>
              <a:t>GTV≈CTV</a:t>
            </a:r>
          </a:p>
          <a:p>
            <a:pPr marL="342900" indent="-342900">
              <a:buFont typeface="Arial" pitchFamily="34" charset="0"/>
              <a:buChar char="•"/>
            </a:pPr>
            <a:r>
              <a:rPr lang="sr-Latn-RS" dirty="0"/>
              <a:t>ITV</a:t>
            </a:r>
          </a:p>
          <a:p>
            <a:pPr marL="342900" indent="-342900">
              <a:buFont typeface="Arial" pitchFamily="34" charset="0"/>
              <a:buChar char="•"/>
            </a:pPr>
            <a:r>
              <a:rPr lang="sr-Latn-RS" dirty="0"/>
              <a:t>PTV</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29</a:t>
            </a:fld>
            <a:endParaRPr lang="sr-Latn-R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000" t="10451" r="1906" b="61217"/>
          <a:stretch/>
        </p:blipFill>
        <p:spPr>
          <a:xfrm>
            <a:off x="7639050" y="4795838"/>
            <a:ext cx="4490160" cy="1737360"/>
          </a:xfrm>
          <a:prstGeom prst="rect">
            <a:avLst/>
          </a:prstGeom>
        </p:spPr>
      </p:pic>
    </p:spTree>
    <p:extLst>
      <p:ext uri="{BB962C8B-B14F-4D97-AF65-F5344CB8AC3E}">
        <p14:creationId xmlns:p14="http://schemas.microsoft.com/office/powerpoint/2010/main" val="1287451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0" name="Rectangle 9">
            <a:extLst>
              <a:ext uri="{FF2B5EF4-FFF2-40B4-BE49-F238E27FC236}">
                <a16:creationId xmlns:a16="http://schemas.microsoft.com/office/drawing/2014/main"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ectangle 10">
            <a:extLst>
              <a:ext uri="{FF2B5EF4-FFF2-40B4-BE49-F238E27FC236}">
                <a16:creationId xmlns:a16="http://schemas.microsoft.com/office/drawing/2014/main"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2" name="Rectangle 11">
            <a:extLst>
              <a:ext uri="{FF2B5EF4-FFF2-40B4-BE49-F238E27FC236}">
                <a16:creationId xmlns:a16="http://schemas.microsoft.com/office/drawing/2014/main"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SBRT—aranžman polja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46976"/>
            <a:ext cx="7406640" cy="3781167"/>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veći broj polja</a:t>
            </a:r>
          </a:p>
          <a:p>
            <a:pPr marL="342900" indent="-342900">
              <a:buFont typeface="Arial" pitchFamily="34" charset="0"/>
              <a:buChar char="•"/>
            </a:pPr>
            <a:r>
              <a:rPr lang="sr-Latn-RS" dirty="0"/>
              <a:t>nekoplanarna</a:t>
            </a:r>
          </a:p>
          <a:p>
            <a:pPr marL="342900" indent="-342900">
              <a:buFont typeface="Arial" pitchFamily="34" charset="0"/>
              <a:buChar char="•"/>
            </a:pPr>
            <a:r>
              <a:rPr lang="sr-Latn-RS" dirty="0"/>
              <a:t>brz pad doze</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30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Tree>
    <p:extLst>
      <p:ext uri="{BB962C8B-B14F-4D97-AF65-F5344CB8AC3E}">
        <p14:creationId xmlns:p14="http://schemas.microsoft.com/office/powerpoint/2010/main" val="2749165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SBRT—tretman</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892595"/>
            <a:ext cx="7406640" cy="2889929"/>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a:t>pozicioniranje na aparatu</a:t>
            </a:r>
          </a:p>
          <a:p>
            <a:pPr marL="342900" indent="-342900">
              <a:buFont typeface="Arial" pitchFamily="34" charset="0"/>
              <a:buChar char="•"/>
            </a:pPr>
            <a:r>
              <a:rPr lang="sr-Latn-RS" dirty="0"/>
              <a:t>provera i korekcija pozicije</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31</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582" y="5308417"/>
            <a:ext cx="5943600" cy="1235249"/>
          </a:xfrm>
          <a:prstGeom prst="rect">
            <a:avLst/>
          </a:prstGeom>
        </p:spPr>
      </p:pic>
    </p:spTree>
    <p:extLst>
      <p:ext uri="{BB962C8B-B14F-4D97-AF65-F5344CB8AC3E}">
        <p14:creationId xmlns:p14="http://schemas.microsoft.com/office/powerpoint/2010/main" val="261523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a:t>
            </a:r>
            <a:r>
              <a:rPr lang="en-US" dirty="0"/>
              <a:t>a</a:t>
            </a:r>
            <a:r>
              <a:rPr lang="sr-Latn-RS" dirty="0"/>
              <a:t>tski kapacitet</a:t>
            </a:r>
          </a:p>
          <a:p>
            <a:r>
              <a:rPr lang="sr-Latn-RS" dirty="0"/>
              <a:t>karakteristika mnogih tumora</a:t>
            </a:r>
          </a:p>
          <a:p>
            <a:r>
              <a:rPr lang="sr-Latn-RS" dirty="0"/>
              <a:t>benefit od lokalne terapije </a:t>
            </a:r>
          </a:p>
          <a:p>
            <a:r>
              <a:rPr lang="sr-Latn-RS" dirty="0"/>
              <a:t>pravilna selekcija pacijenata</a:t>
            </a:r>
          </a:p>
          <a:p>
            <a:endParaRPr lang="sr-Latn-RS" dirty="0"/>
          </a:p>
          <a:p>
            <a:r>
              <a:rPr lang="sr-Latn-RS" dirty="0"/>
              <a:t>SBRT</a:t>
            </a:r>
          </a:p>
          <a:p>
            <a:endParaRPr lang="sr-Latn-RS" dirty="0"/>
          </a:p>
          <a:p>
            <a:r>
              <a:rPr lang="sr-Latn-RS" dirty="0"/>
              <a:t>ISTRAŽIVANJA!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dirty="0"/>
              <a:t> </a:t>
            </a:r>
            <a:r>
              <a:rPr lang="sr-Latn-RS" noProof="1"/>
              <a:t>Plešinac</a:t>
            </a:r>
            <a:r>
              <a:rPr lang="sr-Latn-RS" dirty="0"/>
              <a:t> Karapandžić | Predrag Petrašinović | Institut </a:t>
            </a:r>
            <a:r>
              <a:rPr lang="sr-Latn-RS" noProof="1"/>
              <a:t>za</a:t>
            </a:r>
            <a:r>
              <a:rPr lang="sr-Latn-RS" dirty="0"/>
              <a:t>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32</a:t>
            </a:fld>
            <a:endParaRPr lang="sr-Latn-RS" dirty="0"/>
          </a:p>
        </p:txBody>
      </p:sp>
    </p:spTree>
    <p:extLst>
      <p:ext uri="{BB962C8B-B14F-4D97-AF65-F5344CB8AC3E}">
        <p14:creationId xmlns:p14="http://schemas.microsoft.com/office/powerpoint/2010/main" val="40177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Hvala na pažnji!</a:t>
            </a:r>
          </a:p>
        </p:txBody>
      </p:sp>
      <p:sp>
        <p:nvSpPr>
          <p:cNvPr id="3" name="Text Placeholder 2"/>
          <p:cNvSpPr>
            <a:spLocks noGrp="1"/>
          </p:cNvSpPr>
          <p:nvPr>
            <p:ph type="body" idx="1"/>
          </p:nvPr>
        </p:nvSpPr>
        <p:spPr/>
        <p:txBody>
          <a:bodyPr/>
          <a:lstStyle/>
          <a:p>
            <a:endParaRPr lang="sr-Latn-RS" dirty="0"/>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33</a:t>
            </a:fld>
            <a:endParaRPr lang="sr-Latn-RS" dirty="0"/>
          </a:p>
        </p:txBody>
      </p:sp>
    </p:spTree>
    <p:extLst>
      <p:ext uri="{BB962C8B-B14F-4D97-AF65-F5344CB8AC3E}">
        <p14:creationId xmlns:p14="http://schemas.microsoft.com/office/powerpoint/2010/main" val="15200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a:bodyPr>
          <a:lstStyle/>
          <a:p>
            <a:pPr>
              <a:buFont typeface="Courier New" panose="02070309020205020404" pitchFamily="49" charset="0"/>
              <a:buChar char="o"/>
            </a:pPr>
            <a:r>
              <a:rPr lang="sr-Latn-RS" b="1" noProof="1"/>
              <a:t>KONTINUALNA teorija</a:t>
            </a:r>
          </a:p>
          <a:p>
            <a:pPr>
              <a:buFont typeface="Calibri" pitchFamily="34" charset="0"/>
              <a:buChar char="→"/>
            </a:pPr>
            <a:r>
              <a:rPr lang="sr-Latn-RS" b="1" noProof="1"/>
              <a:t>SPEKTRALNA teorija</a:t>
            </a:r>
          </a:p>
          <a:p>
            <a:pPr>
              <a:buFont typeface="Courier New" panose="02070309020205020404" pitchFamily="49" charset="0"/>
              <a:buChar char="o"/>
            </a:pPr>
            <a:r>
              <a:rPr lang="sr-Latn-RS" b="1" noProof="1"/>
              <a:t>SISTEMSKA teorija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6" name="Rectangle 15">
            <a:extLst>
              <a:ext uri="{FF2B5EF4-FFF2-40B4-BE49-F238E27FC236}">
                <a16:creationId xmlns:a16="http://schemas.microsoft.com/office/drawing/2014/main"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tumora</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57658" y="274320"/>
            <a:ext cx="7057084" cy="612648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0" y="4206240"/>
            <a:ext cx="4431361" cy="20116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5</a:t>
            </a:fld>
            <a:endParaRPr lang="sr-Latn-RS" dirty="0"/>
          </a:p>
        </p:txBody>
      </p:sp>
      <p:pic>
        <p:nvPicPr>
          <p:cNvPr id="3" name="Picture 2">
            <a:extLst>
              <a:ext uri="{FF2B5EF4-FFF2-40B4-BE49-F238E27FC236}">
                <a16:creationId xmlns:a16="http://schemas.microsoft.com/office/drawing/2014/main" id="{3245C3A4-8DFF-4C85-83BA-B6924904EA89}"/>
              </a:ext>
            </a:extLst>
          </p:cNvPr>
          <p:cNvPicPr>
            <a:picLocks noChangeAspect="1"/>
          </p:cNvPicPr>
          <p:nvPr/>
        </p:nvPicPr>
        <p:blipFill>
          <a:blip r:embed="rId5"/>
          <a:stretch>
            <a:fillRect/>
          </a:stretch>
        </p:blipFill>
        <p:spPr>
          <a:xfrm>
            <a:off x="8131703" y="306204"/>
            <a:ext cx="3346994" cy="926672"/>
          </a:xfrm>
          <a:prstGeom prst="rect">
            <a:avLst/>
          </a:prstGeom>
        </p:spPr>
      </p:pic>
    </p:spTree>
    <p:extLst>
      <p:ext uri="{BB962C8B-B14F-4D97-AF65-F5344CB8AC3E}">
        <p14:creationId xmlns:p14="http://schemas.microsoft.com/office/powerpoint/2010/main" val="8718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6</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7</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hirurgija—resekcija metastaza</a:t>
            </a:r>
          </a:p>
          <a:p>
            <a:pPr marL="342900" indent="-342900">
              <a:buFont typeface="Arial" pitchFamily="34" charset="0"/>
              <a:buChar char="•"/>
            </a:pPr>
            <a:r>
              <a:rPr lang="sr-Latn-RS" dirty="0"/>
              <a:t>radioterapija—stereotaksična radioterapija</a:t>
            </a:r>
          </a:p>
          <a:p>
            <a:endParaRPr lang="sr-Latn-RS" dirty="0"/>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CA8D9AD5-F248-4919-864A-CFD76CC027D6}" type="slidenum">
              <a:rPr lang="sr-Latn-RS" smtClean="0"/>
              <a:t>8</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B0D886-CB8D-4564-A797-C05BC7D513A8}">
  <ds:schemaRefs>
    <ds:schemaRef ds:uri="http://purl.org/dc/elements/1.1/"/>
    <ds:schemaRef ds:uri="40262f94-9f35-4ac3-9a90-690165a166b7"/>
    <ds:schemaRef ds:uri="http://www.w3.org/XML/1998/namespace"/>
    <ds:schemaRef ds:uri="a4f35948-e619-41b3-aa29-22878b09cfd2"/>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FAC2023F-644C-4F7E-8E8C-CDBE4A63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Austin</Template>
  <TotalTime>5690</TotalTime>
  <Words>3080</Words>
  <Application>Microsoft Office PowerPoint</Application>
  <PresentationFormat>Widescreen</PresentationFormat>
  <Paragraphs>321</Paragraphs>
  <Slides>33</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Courier New</vt:lpstr>
      <vt:lpstr>Banded Design Teal 16x9</vt:lpstr>
      <vt:lpstr>Radioterapija  oligometastatske bolesti</vt:lpstr>
      <vt:lpstr>Metastaze</vt:lpstr>
      <vt:lpstr>Oligometastaze</vt:lpstr>
      <vt:lpstr>Osnova—biologija kancera</vt:lpstr>
      <vt:lpstr>Osnova—biologija tumora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SBRT</vt:lpstr>
      <vt:lpstr>SBRT—pozicioniranje</vt:lpstr>
      <vt:lpstr>SBRT—imidžing</vt:lpstr>
      <vt:lpstr>SBRT—delineacija</vt:lpstr>
      <vt:lpstr>SBRT—aranžman polja</vt:lpstr>
      <vt:lpstr>SBRT—tretman</vt:lpstr>
      <vt:lpstr>Oligometastaze—zaključak</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Pedja</cp:lastModifiedBy>
  <cp:revision>293</cp:revision>
  <dcterms:created xsi:type="dcterms:W3CDTF">2017-10-25T20:41:26Z</dcterms:created>
  <dcterms:modified xsi:type="dcterms:W3CDTF">2018-03-21T09:56:41Z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